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4" r:id="rId8"/>
    <p:sldId id="265" r:id="rId9"/>
    <p:sldId id="263" r:id="rId10"/>
  </p:sldIdLst>
  <p:sldSz cx="14630400" cy="8229600"/>
  <p:notesSz cx="8229600" cy="14630400"/>
  <p:embeddedFontLst>
    <p:embeddedFont>
      <p:font typeface="Alexandria" panose="020F0502020204030204" pitchFamily="34" charset="0"/>
      <p:regular r:id="rId12"/>
    </p:embeddedFont>
    <p:embeddedFont>
      <p:font typeface="Calibri" panose="020F0502020204030204" pitchFamily="3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Nobile" panose="020F0502020204030203" pitchFamily="3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28"/>
    <p:restoredTop sz="94610"/>
  </p:normalViewPr>
  <p:slideViewPr>
    <p:cSldViewPr snapToGrid="0" snapToObjects="1">
      <p:cViewPr varScale="1">
        <p:scale>
          <a:sx n="90" d="100"/>
          <a:sy n="90" d="100"/>
        </p:scale>
        <p:origin x="6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70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6" y="120903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SMART Personalized Customer Support</a:t>
            </a:r>
            <a:endParaRPr lang="en-US" sz="4450" dirty="0"/>
          </a:p>
        </p:txBody>
      </p:sp>
      <p:sp>
        <p:nvSpPr>
          <p:cNvPr id="4" name="Text 1"/>
          <p:cNvSpPr/>
          <p:nvPr/>
        </p:nvSpPr>
        <p:spPr>
          <a:xfrm>
            <a:off x="793787" y="5392490"/>
            <a:ext cx="7556421" cy="362903"/>
          </a:xfrm>
          <a:prstGeom prst="rect">
            <a:avLst/>
          </a:prstGeom>
          <a:noFill/>
          <a:ln/>
        </p:spPr>
        <p:txBody>
          <a:bodyPr wrap="none" lIns="0" tIns="0" rIns="0" bIns="0" rtlCol="0" anchor="t"/>
          <a:lstStyle/>
          <a:p>
            <a:pPr marL="0" indent="0">
              <a:lnSpc>
                <a:spcPts val="2850"/>
              </a:lnSpc>
              <a:buNone/>
            </a:pPr>
            <a:r>
              <a:rPr lang="en-US" sz="1750" b="1" dirty="0">
                <a:solidFill>
                  <a:srgbClr val="404155"/>
                </a:solidFill>
                <a:latin typeface="Nobile" pitchFamily="34" charset="0"/>
                <a:ea typeface="Nobile" pitchFamily="34" charset="-122"/>
                <a:cs typeface="Nobile" pitchFamily="34" charset="-120"/>
              </a:rPr>
              <a:t>Team 06:</a:t>
            </a:r>
            <a:endParaRPr lang="en-US" sz="1750" dirty="0"/>
          </a:p>
        </p:txBody>
      </p:sp>
      <p:sp>
        <p:nvSpPr>
          <p:cNvPr id="5" name="Text 2"/>
          <p:cNvSpPr/>
          <p:nvPr/>
        </p:nvSpPr>
        <p:spPr>
          <a:xfrm>
            <a:off x="1041982" y="5882353"/>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404155"/>
                </a:solidFill>
                <a:latin typeface="Nobile" pitchFamily="34" charset="0"/>
                <a:ea typeface="Nobile" pitchFamily="34" charset="-122"/>
                <a:cs typeface="Nobile" pitchFamily="34" charset="-120"/>
              </a:rPr>
              <a:t>Kavish</a:t>
            </a:r>
            <a:r>
              <a:rPr lang="en-US" sz="1750" dirty="0">
                <a:solidFill>
                  <a:srgbClr val="404155"/>
                </a:solidFill>
                <a:latin typeface="Nobile" pitchFamily="34" charset="0"/>
                <a:ea typeface="Nobile" pitchFamily="34" charset="-122"/>
                <a:cs typeface="Nobile" pitchFamily="34" charset="-120"/>
              </a:rPr>
              <a:t> </a:t>
            </a:r>
            <a:r>
              <a:rPr lang="en-US" sz="1750" b="1" dirty="0">
                <a:solidFill>
                  <a:srgbClr val="404155"/>
                </a:solidFill>
                <a:latin typeface="Nobile" pitchFamily="34" charset="0"/>
                <a:ea typeface="Nobile" pitchFamily="34" charset="-122"/>
                <a:cs typeface="Nobile" pitchFamily="34" charset="-120"/>
              </a:rPr>
              <a:t>Nayeem</a:t>
            </a:r>
            <a:r>
              <a:rPr lang="en-US" sz="1750" dirty="0">
                <a:solidFill>
                  <a:srgbClr val="404155"/>
                </a:solidFill>
                <a:latin typeface="Nobile" pitchFamily="34" charset="0"/>
                <a:ea typeface="Nobile" pitchFamily="34" charset="-122"/>
                <a:cs typeface="Nobile" pitchFamily="34" charset="-120"/>
              </a:rPr>
              <a:t> (Project lead, Software Architect)</a:t>
            </a:r>
            <a:endParaRPr lang="en-US" sz="1750" dirty="0"/>
          </a:p>
        </p:txBody>
      </p:sp>
      <p:sp>
        <p:nvSpPr>
          <p:cNvPr id="6" name="Text 3"/>
          <p:cNvSpPr/>
          <p:nvPr/>
        </p:nvSpPr>
        <p:spPr>
          <a:xfrm>
            <a:off x="1041983" y="6251163"/>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404155"/>
                </a:solidFill>
                <a:latin typeface="Nobile" pitchFamily="34" charset="0"/>
                <a:ea typeface="Nobile" pitchFamily="34" charset="-122"/>
                <a:cs typeface="Nobile" pitchFamily="34" charset="-120"/>
              </a:rPr>
              <a:t>Mohammed Abdul Rahman </a:t>
            </a:r>
            <a:r>
              <a:rPr lang="en-US" sz="1750" dirty="0">
                <a:solidFill>
                  <a:srgbClr val="404155"/>
                </a:solidFill>
                <a:latin typeface="Nobile" pitchFamily="34" charset="0"/>
                <a:ea typeface="Nobile" pitchFamily="34" charset="-122"/>
                <a:cs typeface="Nobile" pitchFamily="34" charset="-120"/>
              </a:rPr>
              <a:t>(Backend Engineer)</a:t>
            </a:r>
            <a:endParaRPr lang="en-US" sz="1750" dirty="0"/>
          </a:p>
        </p:txBody>
      </p:sp>
      <p:sp>
        <p:nvSpPr>
          <p:cNvPr id="7" name="Text 4"/>
          <p:cNvSpPr/>
          <p:nvPr/>
        </p:nvSpPr>
        <p:spPr>
          <a:xfrm>
            <a:off x="1041982" y="6625879"/>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404155"/>
                </a:solidFill>
                <a:latin typeface="Nobile" pitchFamily="34" charset="0"/>
                <a:ea typeface="Nobile" pitchFamily="34" charset="-122"/>
                <a:cs typeface="Nobile" pitchFamily="34" charset="-120"/>
              </a:rPr>
              <a:t>Mohammed Farhan Wajid </a:t>
            </a:r>
            <a:r>
              <a:rPr lang="en-US" sz="1750" dirty="0">
                <a:solidFill>
                  <a:srgbClr val="404155"/>
                </a:solidFill>
                <a:latin typeface="Nobile" pitchFamily="34" charset="0"/>
                <a:ea typeface="Nobile" pitchFamily="34" charset="-122"/>
                <a:cs typeface="Nobile" pitchFamily="34" charset="-120"/>
              </a:rPr>
              <a:t>(Front-End Engineer)</a:t>
            </a:r>
            <a:endParaRPr lang="en-US" sz="1750" dirty="0"/>
          </a:p>
        </p:txBody>
      </p:sp>
      <p:sp>
        <p:nvSpPr>
          <p:cNvPr id="8" name="Text 5"/>
          <p:cNvSpPr/>
          <p:nvPr/>
        </p:nvSpPr>
        <p:spPr>
          <a:xfrm>
            <a:off x="1041982" y="7000595"/>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404155"/>
                </a:solidFill>
                <a:latin typeface="Nobile" pitchFamily="34" charset="0"/>
                <a:ea typeface="Nobile" pitchFamily="34" charset="-122"/>
                <a:cs typeface="Nobile" pitchFamily="34" charset="-120"/>
              </a:rPr>
              <a:t>Mohtashim Maaz Syed </a:t>
            </a:r>
            <a:r>
              <a:rPr lang="en-US" sz="1750" dirty="0">
                <a:solidFill>
                  <a:srgbClr val="404155"/>
                </a:solidFill>
                <a:latin typeface="Nobile" pitchFamily="34" charset="0"/>
                <a:ea typeface="Nobile" pitchFamily="34" charset="-122"/>
                <a:cs typeface="Nobile" pitchFamily="34" charset="-120"/>
              </a:rPr>
              <a:t>(Data Specialist)</a:t>
            </a:r>
            <a:endParaRPr lang="en-US" sz="1750" dirty="0"/>
          </a:p>
        </p:txBody>
      </p:sp>
      <p:sp>
        <p:nvSpPr>
          <p:cNvPr id="9" name="TextBox 8">
            <a:extLst>
              <a:ext uri="{FF2B5EF4-FFF2-40B4-BE49-F238E27FC236}">
                <a16:creationId xmlns:a16="http://schemas.microsoft.com/office/drawing/2014/main" id="{C5347882-3A08-A4A9-BD04-FE78DCA87FD7}"/>
              </a:ext>
            </a:extLst>
          </p:cNvPr>
          <p:cNvSpPr txBox="1"/>
          <p:nvPr/>
        </p:nvSpPr>
        <p:spPr>
          <a:xfrm>
            <a:off x="793786" y="3198617"/>
            <a:ext cx="5839097" cy="1477328"/>
          </a:xfrm>
          <a:prstGeom prst="rect">
            <a:avLst/>
          </a:prstGeom>
          <a:noFill/>
        </p:spPr>
        <p:txBody>
          <a:bodyPr wrap="square" rtlCol="0">
            <a:spAutoFit/>
          </a:bodyPr>
          <a:lstStyle/>
          <a:p>
            <a:pPr algn="just"/>
            <a:r>
              <a:rPr lang="en-US" sz="1800" dirty="0">
                <a:solidFill>
                  <a:srgbClr val="4A4A45"/>
                </a:solidFill>
                <a:latin typeface="Lato" pitchFamily="34" charset="0"/>
                <a:ea typeface="Lato" pitchFamily="34" charset="-122"/>
                <a:cs typeface="Lato" pitchFamily="34" charset="-120"/>
              </a:rPr>
              <a:t>AI-powered personalized customer support assistant using the </a:t>
            </a:r>
            <a:r>
              <a:rPr lang="en-US" sz="1800" dirty="0" err="1">
                <a:solidFill>
                  <a:srgbClr val="4A4A45"/>
                </a:solidFill>
                <a:latin typeface="Lato" pitchFamily="34" charset="0"/>
                <a:ea typeface="Lato" pitchFamily="34" charset="-122"/>
                <a:cs typeface="Lato" pitchFamily="34" charset="-120"/>
              </a:rPr>
              <a:t>GenAI</a:t>
            </a:r>
            <a:r>
              <a:rPr lang="en-US" sz="1800" dirty="0">
                <a:solidFill>
                  <a:srgbClr val="4A4A45"/>
                </a:solidFill>
                <a:latin typeface="Lato" pitchFamily="34" charset="0"/>
                <a:ea typeface="Lato" pitchFamily="34" charset="-122"/>
                <a:cs typeface="Lato" pitchFamily="34" charset="-120"/>
              </a:rPr>
              <a:t> and MongoDB. By integrating customer data from MongoDB, the chatbot will generate tailored responses, leveraging GPT-4's advanced language capabilities to enhance user experience.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44510"/>
            <a:ext cx="7744897"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Core Architecture Overview</a:t>
            </a:r>
            <a:endParaRPr lang="en-US" sz="4450" dirty="0"/>
          </a:p>
        </p:txBody>
      </p:sp>
      <p:pic>
        <p:nvPicPr>
          <p:cNvPr id="3" name="Image 0" descr="preencoded.png"/>
          <p:cNvPicPr>
            <a:picLocks noChangeAspect="1"/>
          </p:cNvPicPr>
          <p:nvPr/>
        </p:nvPicPr>
        <p:blipFill>
          <a:blip r:embed="rId3"/>
          <a:stretch>
            <a:fillRect/>
          </a:stretch>
        </p:blipFill>
        <p:spPr>
          <a:xfrm>
            <a:off x="2978348" y="2006917"/>
            <a:ext cx="2152055" cy="1306949"/>
          </a:xfrm>
          <a:prstGeom prst="rect">
            <a:avLst/>
          </a:prstGeom>
        </p:spPr>
      </p:pic>
      <p:sp>
        <p:nvSpPr>
          <p:cNvPr id="4" name="Text 1"/>
          <p:cNvSpPr/>
          <p:nvPr/>
        </p:nvSpPr>
        <p:spPr>
          <a:xfrm>
            <a:off x="4001214" y="2595562"/>
            <a:ext cx="106323"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Alexandria" pitchFamily="34" charset="0"/>
                <a:ea typeface="Alexandria" pitchFamily="34" charset="-122"/>
                <a:cs typeface="Alexandria" pitchFamily="34" charset="-120"/>
              </a:rPr>
              <a:t>1</a:t>
            </a:r>
            <a:endParaRPr lang="en-US" sz="2200" dirty="0"/>
          </a:p>
        </p:txBody>
      </p:sp>
      <p:sp>
        <p:nvSpPr>
          <p:cNvPr id="5" name="Text 2"/>
          <p:cNvSpPr/>
          <p:nvPr/>
        </p:nvSpPr>
        <p:spPr>
          <a:xfrm>
            <a:off x="5357217" y="22337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React (Customer &amp; Agent) Frontend</a:t>
            </a:r>
            <a:endParaRPr lang="en-US" sz="2200" dirty="0"/>
          </a:p>
        </p:txBody>
      </p:sp>
      <p:sp>
        <p:nvSpPr>
          <p:cNvPr id="6" name="Text 3"/>
          <p:cNvSpPr/>
          <p:nvPr/>
        </p:nvSpPr>
        <p:spPr>
          <a:xfrm>
            <a:off x="5357217" y="2724150"/>
            <a:ext cx="3243382"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User interface and interaction</a:t>
            </a:r>
            <a:endParaRPr lang="en-US" sz="1750" dirty="0"/>
          </a:p>
        </p:txBody>
      </p:sp>
      <p:sp>
        <p:nvSpPr>
          <p:cNvPr id="7" name="Shape 4"/>
          <p:cNvSpPr/>
          <p:nvPr/>
        </p:nvSpPr>
        <p:spPr>
          <a:xfrm>
            <a:off x="5187077" y="3326963"/>
            <a:ext cx="8592860" cy="15240"/>
          </a:xfrm>
          <a:prstGeom prst="roundRect">
            <a:avLst>
              <a:gd name="adj" fmla="val 625116"/>
            </a:avLst>
          </a:prstGeom>
          <a:solidFill>
            <a:srgbClr val="B8C3DF"/>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3370540"/>
            <a:ext cx="4304109" cy="1306949"/>
          </a:xfrm>
          <a:prstGeom prst="rect">
            <a:avLst/>
          </a:prstGeom>
        </p:spPr>
      </p:pic>
      <p:sp>
        <p:nvSpPr>
          <p:cNvPr id="9" name="Text 5"/>
          <p:cNvSpPr/>
          <p:nvPr/>
        </p:nvSpPr>
        <p:spPr>
          <a:xfrm>
            <a:off x="3971449" y="3797260"/>
            <a:ext cx="165854"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Alexandria" pitchFamily="34" charset="0"/>
                <a:ea typeface="Alexandria" pitchFamily="34" charset="-122"/>
                <a:cs typeface="Alexandria" pitchFamily="34" charset="-120"/>
              </a:rPr>
              <a:t>2</a:t>
            </a:r>
            <a:endParaRPr lang="en-US" sz="2200" dirty="0"/>
          </a:p>
        </p:txBody>
      </p:sp>
      <p:sp>
        <p:nvSpPr>
          <p:cNvPr id="10" name="Text 6"/>
          <p:cNvSpPr/>
          <p:nvPr/>
        </p:nvSpPr>
        <p:spPr>
          <a:xfrm>
            <a:off x="6433304" y="3597354"/>
            <a:ext cx="3767138"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Node.js, </a:t>
            </a:r>
            <a:r>
              <a:rPr lang="en-US" sz="2200" dirty="0" err="1">
                <a:solidFill>
                  <a:srgbClr val="404155"/>
                </a:solidFill>
                <a:latin typeface="Alexandria" pitchFamily="34" charset="0"/>
                <a:ea typeface="Alexandria" pitchFamily="34" charset="-122"/>
                <a:cs typeface="Alexandria" pitchFamily="34" charset="-120"/>
              </a:rPr>
              <a:t>Express.js</a:t>
            </a:r>
            <a:r>
              <a:rPr lang="en-US" sz="2200" dirty="0">
                <a:solidFill>
                  <a:srgbClr val="404155"/>
                </a:solidFill>
                <a:latin typeface="Alexandria" pitchFamily="34" charset="0"/>
                <a:ea typeface="Alexandria" pitchFamily="34" charset="-122"/>
                <a:cs typeface="Alexandria" pitchFamily="34" charset="-120"/>
              </a:rPr>
              <a:t> &amp; </a:t>
            </a:r>
            <a:r>
              <a:rPr lang="en-US" sz="2200" dirty="0" err="1">
                <a:solidFill>
                  <a:srgbClr val="404155"/>
                </a:solidFill>
                <a:latin typeface="Alexandria" pitchFamily="34" charset="0"/>
                <a:ea typeface="Alexandria" pitchFamily="34" charset="-122"/>
                <a:cs typeface="Alexandria" pitchFamily="34" charset="-120"/>
              </a:rPr>
              <a:t>Socket.io</a:t>
            </a:r>
            <a:r>
              <a:rPr lang="en-US" sz="2200" dirty="0">
                <a:solidFill>
                  <a:srgbClr val="404155"/>
                </a:solidFill>
                <a:latin typeface="Alexandria" pitchFamily="34" charset="0"/>
                <a:ea typeface="Alexandria" pitchFamily="34" charset="-122"/>
                <a:cs typeface="Alexandria" pitchFamily="34" charset="-120"/>
              </a:rPr>
              <a:t> Backend</a:t>
            </a:r>
            <a:endParaRPr lang="en-US" sz="2200" dirty="0"/>
          </a:p>
        </p:txBody>
      </p:sp>
      <p:sp>
        <p:nvSpPr>
          <p:cNvPr id="11" name="Text 7"/>
          <p:cNvSpPr/>
          <p:nvPr/>
        </p:nvSpPr>
        <p:spPr>
          <a:xfrm>
            <a:off x="6433304" y="4087773"/>
            <a:ext cx="4075152"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Request handling and API integration</a:t>
            </a:r>
            <a:endParaRPr lang="en-US" sz="1750" dirty="0"/>
          </a:p>
        </p:txBody>
      </p:sp>
      <p:sp>
        <p:nvSpPr>
          <p:cNvPr id="12" name="Shape 8"/>
          <p:cNvSpPr/>
          <p:nvPr/>
        </p:nvSpPr>
        <p:spPr>
          <a:xfrm>
            <a:off x="6263164" y="4690586"/>
            <a:ext cx="7516773" cy="15240"/>
          </a:xfrm>
          <a:prstGeom prst="roundRect">
            <a:avLst>
              <a:gd name="adj" fmla="val 625116"/>
            </a:avLst>
          </a:prstGeom>
          <a:solidFill>
            <a:srgbClr val="B8C3DF"/>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4734163"/>
            <a:ext cx="6456164" cy="1306949"/>
          </a:xfrm>
          <a:prstGeom prst="rect">
            <a:avLst/>
          </a:prstGeom>
        </p:spPr>
      </p:pic>
      <p:sp>
        <p:nvSpPr>
          <p:cNvPr id="14" name="Text 9"/>
          <p:cNvSpPr/>
          <p:nvPr/>
        </p:nvSpPr>
        <p:spPr>
          <a:xfrm>
            <a:off x="3970853" y="5160883"/>
            <a:ext cx="166926"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Alexandria" pitchFamily="34" charset="0"/>
                <a:ea typeface="Alexandria" pitchFamily="34" charset="-122"/>
                <a:cs typeface="Alexandria" pitchFamily="34" charset="-120"/>
              </a:rPr>
              <a:t>3</a:t>
            </a:r>
            <a:endParaRPr lang="en-US" sz="2200" dirty="0"/>
          </a:p>
        </p:txBody>
      </p:sp>
      <p:sp>
        <p:nvSpPr>
          <p:cNvPr id="15" name="Text 10"/>
          <p:cNvSpPr/>
          <p:nvPr/>
        </p:nvSpPr>
        <p:spPr>
          <a:xfrm>
            <a:off x="7509272" y="4960977"/>
            <a:ext cx="2824043"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MongoDB Database</a:t>
            </a:r>
            <a:endParaRPr lang="en-US" sz="2200" dirty="0"/>
          </a:p>
        </p:txBody>
      </p:sp>
      <p:sp>
        <p:nvSpPr>
          <p:cNvPr id="16" name="Text 11"/>
          <p:cNvSpPr/>
          <p:nvPr/>
        </p:nvSpPr>
        <p:spPr>
          <a:xfrm>
            <a:off x="7509272" y="5451396"/>
            <a:ext cx="2824043"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Data storage and retrieval</a:t>
            </a:r>
            <a:endParaRPr lang="en-US" sz="1750" dirty="0"/>
          </a:p>
        </p:txBody>
      </p:sp>
      <p:sp>
        <p:nvSpPr>
          <p:cNvPr id="17" name="Text 12"/>
          <p:cNvSpPr/>
          <p:nvPr/>
        </p:nvSpPr>
        <p:spPr>
          <a:xfrm>
            <a:off x="793790" y="6296263"/>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The Customer Support Chat Application is built on a robust three-tier architecture. The React-based frontend provides a dynamic and responsive user interface. The Node.js and Express backend efficiently handles requests and integrates with external APIs. MongoDB serves as the reliable data store, housing user profiles, chat histories, and support records.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624"/>
          </a:xfrm>
          <a:prstGeom prst="rect">
            <a:avLst/>
          </a:prstGeom>
        </p:spPr>
      </p:pic>
      <p:sp>
        <p:nvSpPr>
          <p:cNvPr id="3" name="Text 0"/>
          <p:cNvSpPr/>
          <p:nvPr/>
        </p:nvSpPr>
        <p:spPr>
          <a:xfrm>
            <a:off x="785098" y="616863"/>
            <a:ext cx="7573804" cy="1401842"/>
          </a:xfrm>
          <a:prstGeom prst="rect">
            <a:avLst/>
          </a:prstGeom>
          <a:noFill/>
          <a:ln/>
        </p:spPr>
        <p:txBody>
          <a:bodyPr wrap="square" lIns="0" tIns="0" rIns="0" bIns="0" rtlCol="0" anchor="t"/>
          <a:lstStyle/>
          <a:p>
            <a:pPr marL="0" indent="0">
              <a:lnSpc>
                <a:spcPts val="5500"/>
              </a:lnSpc>
              <a:buNone/>
            </a:pPr>
            <a:r>
              <a:rPr lang="en-US" sz="4400" dirty="0">
                <a:solidFill>
                  <a:srgbClr val="1B1B27"/>
                </a:solidFill>
                <a:latin typeface="Alexandria" pitchFamily="34" charset="0"/>
                <a:ea typeface="Alexandria" pitchFamily="34" charset="-122"/>
                <a:cs typeface="Alexandria" pitchFamily="34" charset="-120"/>
              </a:rPr>
              <a:t>Frontend Features and Functionality</a:t>
            </a:r>
            <a:endParaRPr lang="en-US" sz="4400" dirty="0"/>
          </a:p>
        </p:txBody>
      </p:sp>
      <p:pic>
        <p:nvPicPr>
          <p:cNvPr id="4" name="Image 1" descr="preencoded.png"/>
          <p:cNvPicPr>
            <a:picLocks noChangeAspect="1"/>
          </p:cNvPicPr>
          <p:nvPr/>
        </p:nvPicPr>
        <p:blipFill>
          <a:blip r:embed="rId4"/>
          <a:stretch>
            <a:fillRect/>
          </a:stretch>
        </p:blipFill>
        <p:spPr>
          <a:xfrm>
            <a:off x="785098" y="2355175"/>
            <a:ext cx="560784" cy="560784"/>
          </a:xfrm>
          <a:prstGeom prst="rect">
            <a:avLst/>
          </a:prstGeom>
        </p:spPr>
      </p:pic>
      <p:sp>
        <p:nvSpPr>
          <p:cNvPr id="5" name="Text 1"/>
          <p:cNvSpPr/>
          <p:nvPr/>
        </p:nvSpPr>
        <p:spPr>
          <a:xfrm>
            <a:off x="785098" y="3140273"/>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Message Interface</a:t>
            </a:r>
            <a:endParaRPr lang="en-US" sz="2200" dirty="0"/>
          </a:p>
        </p:txBody>
      </p:sp>
      <p:sp>
        <p:nvSpPr>
          <p:cNvPr id="6" name="Text 2"/>
          <p:cNvSpPr/>
          <p:nvPr/>
        </p:nvSpPr>
        <p:spPr>
          <a:xfrm>
            <a:off x="785098" y="3625215"/>
            <a:ext cx="3618667" cy="717709"/>
          </a:xfrm>
          <a:prstGeom prst="rect">
            <a:avLst/>
          </a:prstGeom>
          <a:noFill/>
          <a:ln/>
        </p:spPr>
        <p:txBody>
          <a:bodyPr wrap="square" lIns="0" tIns="0" rIns="0" bIns="0" rtlCol="0" anchor="t"/>
          <a:lstStyle/>
          <a:p>
            <a:pPr marL="0" indent="0" algn="l">
              <a:lnSpc>
                <a:spcPts val="2800"/>
              </a:lnSpc>
              <a:buNone/>
            </a:pPr>
            <a:r>
              <a:rPr lang="en-US" sz="1750" dirty="0">
                <a:solidFill>
                  <a:srgbClr val="404155"/>
                </a:solidFill>
                <a:latin typeface="Nobile" pitchFamily="34" charset="0"/>
                <a:ea typeface="Nobile" pitchFamily="34" charset="-122"/>
                <a:cs typeface="Nobile" pitchFamily="34" charset="-120"/>
              </a:rPr>
              <a:t>Intuitive chat UI with real-time updates</a:t>
            </a:r>
            <a:endParaRPr lang="en-US" sz="1750" dirty="0"/>
          </a:p>
        </p:txBody>
      </p:sp>
      <p:pic>
        <p:nvPicPr>
          <p:cNvPr id="7" name="Image 2" descr="preencoded.png"/>
          <p:cNvPicPr>
            <a:picLocks noChangeAspect="1"/>
          </p:cNvPicPr>
          <p:nvPr/>
        </p:nvPicPr>
        <p:blipFill>
          <a:blip r:embed="rId5"/>
          <a:stretch>
            <a:fillRect/>
          </a:stretch>
        </p:blipFill>
        <p:spPr>
          <a:xfrm>
            <a:off x="4740235" y="2355175"/>
            <a:ext cx="560784" cy="560784"/>
          </a:xfrm>
          <a:prstGeom prst="rect">
            <a:avLst/>
          </a:prstGeom>
        </p:spPr>
      </p:pic>
      <p:sp>
        <p:nvSpPr>
          <p:cNvPr id="8" name="Text 3"/>
          <p:cNvSpPr/>
          <p:nvPr/>
        </p:nvSpPr>
        <p:spPr>
          <a:xfrm>
            <a:off x="4740235" y="3140273"/>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Loading Indicators</a:t>
            </a:r>
            <a:endParaRPr lang="en-US" sz="2200" dirty="0"/>
          </a:p>
        </p:txBody>
      </p:sp>
      <p:sp>
        <p:nvSpPr>
          <p:cNvPr id="9" name="Text 4"/>
          <p:cNvSpPr/>
          <p:nvPr/>
        </p:nvSpPr>
        <p:spPr>
          <a:xfrm>
            <a:off x="4740235" y="3625215"/>
            <a:ext cx="3618667" cy="717709"/>
          </a:xfrm>
          <a:prstGeom prst="rect">
            <a:avLst/>
          </a:prstGeom>
          <a:noFill/>
          <a:ln/>
        </p:spPr>
        <p:txBody>
          <a:bodyPr wrap="square" lIns="0" tIns="0" rIns="0" bIns="0" rtlCol="0" anchor="t"/>
          <a:lstStyle/>
          <a:p>
            <a:pPr marL="0" indent="0" algn="l">
              <a:lnSpc>
                <a:spcPts val="2800"/>
              </a:lnSpc>
              <a:buNone/>
            </a:pPr>
            <a:r>
              <a:rPr lang="en-US" sz="1750" dirty="0">
                <a:solidFill>
                  <a:srgbClr val="404155"/>
                </a:solidFill>
                <a:latin typeface="Nobile" pitchFamily="34" charset="0"/>
                <a:ea typeface="Nobile" pitchFamily="34" charset="-122"/>
                <a:cs typeface="Nobile" pitchFamily="34" charset="-120"/>
              </a:rPr>
              <a:t>Visual feedback for ongoing processes</a:t>
            </a:r>
            <a:endParaRPr lang="en-US" sz="1750" dirty="0"/>
          </a:p>
        </p:txBody>
      </p:sp>
      <p:pic>
        <p:nvPicPr>
          <p:cNvPr id="10" name="Image 3" descr="preencoded.png"/>
          <p:cNvPicPr>
            <a:picLocks noChangeAspect="1"/>
          </p:cNvPicPr>
          <p:nvPr/>
        </p:nvPicPr>
        <p:blipFill>
          <a:blip r:embed="rId6"/>
          <a:stretch>
            <a:fillRect/>
          </a:stretch>
        </p:blipFill>
        <p:spPr>
          <a:xfrm>
            <a:off x="785098" y="5015865"/>
            <a:ext cx="560784" cy="560784"/>
          </a:xfrm>
          <a:prstGeom prst="rect">
            <a:avLst/>
          </a:prstGeom>
        </p:spPr>
      </p:pic>
      <p:sp>
        <p:nvSpPr>
          <p:cNvPr id="11" name="Text 5"/>
          <p:cNvSpPr/>
          <p:nvPr/>
        </p:nvSpPr>
        <p:spPr>
          <a:xfrm>
            <a:off x="785098" y="5800963"/>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User Authentication</a:t>
            </a:r>
            <a:endParaRPr lang="en-US" sz="2200" dirty="0"/>
          </a:p>
        </p:txBody>
      </p:sp>
      <p:sp>
        <p:nvSpPr>
          <p:cNvPr id="12" name="Text 6"/>
          <p:cNvSpPr/>
          <p:nvPr/>
        </p:nvSpPr>
        <p:spPr>
          <a:xfrm>
            <a:off x="785098" y="6285905"/>
            <a:ext cx="3618667" cy="717709"/>
          </a:xfrm>
          <a:prstGeom prst="rect">
            <a:avLst/>
          </a:prstGeom>
          <a:noFill/>
          <a:ln/>
        </p:spPr>
        <p:txBody>
          <a:bodyPr wrap="square" lIns="0" tIns="0" rIns="0" bIns="0" rtlCol="0" anchor="t"/>
          <a:lstStyle/>
          <a:p>
            <a:pPr marL="0" indent="0" algn="l">
              <a:lnSpc>
                <a:spcPts val="2800"/>
              </a:lnSpc>
              <a:buNone/>
            </a:pPr>
            <a:r>
              <a:rPr lang="en-US" sz="1750" dirty="0">
                <a:solidFill>
                  <a:srgbClr val="404155"/>
                </a:solidFill>
                <a:latin typeface="Nobile" pitchFamily="34" charset="0"/>
                <a:ea typeface="Nobile" pitchFamily="34" charset="-122"/>
                <a:cs typeface="Nobile" pitchFamily="34" charset="-120"/>
              </a:rPr>
              <a:t>Secure login and session management</a:t>
            </a:r>
            <a:endParaRPr lang="en-US" sz="1750" dirty="0"/>
          </a:p>
        </p:txBody>
      </p:sp>
      <p:pic>
        <p:nvPicPr>
          <p:cNvPr id="13" name="Image 4" descr="preencoded.png"/>
          <p:cNvPicPr>
            <a:picLocks noChangeAspect="1"/>
          </p:cNvPicPr>
          <p:nvPr/>
        </p:nvPicPr>
        <p:blipFill>
          <a:blip r:embed="rId7"/>
          <a:stretch>
            <a:fillRect/>
          </a:stretch>
        </p:blipFill>
        <p:spPr>
          <a:xfrm>
            <a:off x="4740235" y="5015865"/>
            <a:ext cx="560784" cy="560784"/>
          </a:xfrm>
          <a:prstGeom prst="rect">
            <a:avLst/>
          </a:prstGeom>
        </p:spPr>
      </p:pic>
      <p:sp>
        <p:nvSpPr>
          <p:cNvPr id="14" name="Text 7"/>
          <p:cNvSpPr/>
          <p:nvPr/>
        </p:nvSpPr>
        <p:spPr>
          <a:xfrm>
            <a:off x="4740235" y="5800963"/>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State Management</a:t>
            </a:r>
            <a:endParaRPr lang="en-US" sz="2200" dirty="0"/>
          </a:p>
        </p:txBody>
      </p:sp>
      <p:sp>
        <p:nvSpPr>
          <p:cNvPr id="15" name="Text 8"/>
          <p:cNvSpPr/>
          <p:nvPr/>
        </p:nvSpPr>
        <p:spPr>
          <a:xfrm>
            <a:off x="4740235" y="6285905"/>
            <a:ext cx="3618667" cy="717709"/>
          </a:xfrm>
          <a:prstGeom prst="rect">
            <a:avLst/>
          </a:prstGeom>
          <a:noFill/>
          <a:ln/>
        </p:spPr>
        <p:txBody>
          <a:bodyPr wrap="square" lIns="0" tIns="0" rIns="0" bIns="0" rtlCol="0" anchor="t"/>
          <a:lstStyle/>
          <a:p>
            <a:pPr marL="0" indent="0" algn="l">
              <a:lnSpc>
                <a:spcPts val="2800"/>
              </a:lnSpc>
              <a:buNone/>
            </a:pPr>
            <a:r>
              <a:rPr lang="en-US" sz="1750" dirty="0">
                <a:solidFill>
                  <a:srgbClr val="404155"/>
                </a:solidFill>
                <a:latin typeface="Nobile" pitchFamily="34" charset="0"/>
                <a:ea typeface="Nobile" pitchFamily="34" charset="-122"/>
                <a:cs typeface="Nobile" pitchFamily="34" charset="-120"/>
              </a:rPr>
              <a:t>React hooks for efficient data handling</a:t>
            </a:r>
            <a:endParaRPr lang="en-US" sz="1750" dirty="0"/>
          </a:p>
        </p:txBody>
      </p:sp>
      <p:sp>
        <p:nvSpPr>
          <p:cNvPr id="16" name="Text 9"/>
          <p:cNvSpPr/>
          <p:nvPr/>
        </p:nvSpPr>
        <p:spPr>
          <a:xfrm>
            <a:off x="785098" y="7255907"/>
            <a:ext cx="7573804" cy="358854"/>
          </a:xfrm>
          <a:prstGeom prst="rect">
            <a:avLst/>
          </a:prstGeom>
          <a:noFill/>
          <a:ln/>
        </p:spPr>
        <p:txBody>
          <a:bodyPr wrap="none" lIns="0" tIns="0" rIns="0" bIns="0" rtlCol="0" anchor="t"/>
          <a:lstStyle/>
          <a:p>
            <a:pPr marL="0" indent="0">
              <a:lnSpc>
                <a:spcPts val="280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1165"/>
          </a:xfrm>
          <a:prstGeom prst="rect">
            <a:avLst/>
          </a:prstGeom>
        </p:spPr>
      </p:pic>
      <p:sp>
        <p:nvSpPr>
          <p:cNvPr id="3" name="Text 0"/>
          <p:cNvSpPr/>
          <p:nvPr/>
        </p:nvSpPr>
        <p:spPr>
          <a:xfrm>
            <a:off x="742236" y="3403283"/>
            <a:ext cx="10585252" cy="662821"/>
          </a:xfrm>
          <a:prstGeom prst="rect">
            <a:avLst/>
          </a:prstGeom>
          <a:noFill/>
          <a:ln/>
        </p:spPr>
        <p:txBody>
          <a:bodyPr wrap="none" lIns="0" tIns="0" rIns="0" bIns="0" rtlCol="0" anchor="t"/>
          <a:lstStyle/>
          <a:p>
            <a:pPr marL="0" indent="0">
              <a:lnSpc>
                <a:spcPts val="5200"/>
              </a:lnSpc>
              <a:buNone/>
            </a:pPr>
            <a:r>
              <a:rPr lang="en-US" sz="4150" dirty="0">
                <a:solidFill>
                  <a:srgbClr val="1B1B27"/>
                </a:solidFill>
                <a:latin typeface="Alexandria" pitchFamily="34" charset="0"/>
                <a:ea typeface="Alexandria" pitchFamily="34" charset="-122"/>
                <a:cs typeface="Alexandria" pitchFamily="34" charset="-120"/>
              </a:rPr>
              <a:t>Backend Processing and API Integration</a:t>
            </a:r>
            <a:endParaRPr lang="en-US" sz="4150" dirty="0"/>
          </a:p>
        </p:txBody>
      </p:sp>
      <p:pic>
        <p:nvPicPr>
          <p:cNvPr id="4" name="Image 1" descr="preencoded.png"/>
          <p:cNvPicPr>
            <a:picLocks noChangeAspect="1"/>
          </p:cNvPicPr>
          <p:nvPr/>
        </p:nvPicPr>
        <p:blipFill>
          <a:blip r:embed="rId4"/>
          <a:stretch>
            <a:fillRect/>
          </a:stretch>
        </p:blipFill>
        <p:spPr>
          <a:xfrm>
            <a:off x="742236" y="4384238"/>
            <a:ext cx="3286482" cy="848320"/>
          </a:xfrm>
          <a:prstGeom prst="rect">
            <a:avLst/>
          </a:prstGeom>
        </p:spPr>
      </p:pic>
      <p:sp>
        <p:nvSpPr>
          <p:cNvPr id="5" name="Text 1"/>
          <p:cNvSpPr/>
          <p:nvPr/>
        </p:nvSpPr>
        <p:spPr>
          <a:xfrm>
            <a:off x="954286" y="5550694"/>
            <a:ext cx="2651165" cy="331351"/>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Alexandria" pitchFamily="34" charset="0"/>
                <a:ea typeface="Alexandria" pitchFamily="34" charset="-122"/>
                <a:cs typeface="Alexandria" pitchFamily="34" charset="-120"/>
              </a:rPr>
              <a:t>Request Handling</a:t>
            </a:r>
            <a:endParaRPr lang="en-US" sz="2050" dirty="0"/>
          </a:p>
        </p:txBody>
      </p:sp>
      <p:sp>
        <p:nvSpPr>
          <p:cNvPr id="6" name="Text 2"/>
          <p:cNvSpPr/>
          <p:nvPr/>
        </p:nvSpPr>
        <p:spPr>
          <a:xfrm>
            <a:off x="954286" y="6009203"/>
            <a:ext cx="2862382" cy="678418"/>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Validate and process user inputs</a:t>
            </a:r>
            <a:endParaRPr lang="en-US" sz="1650" dirty="0"/>
          </a:p>
        </p:txBody>
      </p:sp>
      <p:pic>
        <p:nvPicPr>
          <p:cNvPr id="7" name="Image 2" descr="preencoded.png"/>
          <p:cNvPicPr>
            <a:picLocks noChangeAspect="1"/>
          </p:cNvPicPr>
          <p:nvPr/>
        </p:nvPicPr>
        <p:blipFill>
          <a:blip r:embed="rId5"/>
          <a:stretch>
            <a:fillRect/>
          </a:stretch>
        </p:blipFill>
        <p:spPr>
          <a:xfrm>
            <a:off x="4028718" y="4384238"/>
            <a:ext cx="3286482" cy="848320"/>
          </a:xfrm>
          <a:prstGeom prst="rect">
            <a:avLst/>
          </a:prstGeom>
        </p:spPr>
      </p:pic>
      <p:sp>
        <p:nvSpPr>
          <p:cNvPr id="8" name="Text 3"/>
          <p:cNvSpPr/>
          <p:nvPr/>
        </p:nvSpPr>
        <p:spPr>
          <a:xfrm>
            <a:off x="4240768" y="5550694"/>
            <a:ext cx="2651165" cy="331351"/>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Alexandria" pitchFamily="34" charset="0"/>
                <a:ea typeface="Alexandria" pitchFamily="34" charset="-122"/>
                <a:cs typeface="Alexandria" pitchFamily="34" charset="-120"/>
              </a:rPr>
              <a:t>Data Retrieval</a:t>
            </a:r>
            <a:endParaRPr lang="en-US" sz="2050" dirty="0"/>
          </a:p>
        </p:txBody>
      </p:sp>
      <p:sp>
        <p:nvSpPr>
          <p:cNvPr id="9" name="Text 4"/>
          <p:cNvSpPr/>
          <p:nvPr/>
        </p:nvSpPr>
        <p:spPr>
          <a:xfrm>
            <a:off x="4240768" y="6009203"/>
            <a:ext cx="2862382" cy="678418"/>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Fetch user-specific information from MongoDB</a:t>
            </a:r>
            <a:endParaRPr lang="en-US" sz="1650" dirty="0"/>
          </a:p>
        </p:txBody>
      </p:sp>
      <p:pic>
        <p:nvPicPr>
          <p:cNvPr id="10" name="Image 3" descr="preencoded.png"/>
          <p:cNvPicPr>
            <a:picLocks noChangeAspect="1"/>
          </p:cNvPicPr>
          <p:nvPr/>
        </p:nvPicPr>
        <p:blipFill>
          <a:blip r:embed="rId6"/>
          <a:stretch>
            <a:fillRect/>
          </a:stretch>
        </p:blipFill>
        <p:spPr>
          <a:xfrm>
            <a:off x="7315200" y="4384238"/>
            <a:ext cx="3286482" cy="848320"/>
          </a:xfrm>
          <a:prstGeom prst="rect">
            <a:avLst/>
          </a:prstGeom>
        </p:spPr>
      </p:pic>
      <p:sp>
        <p:nvSpPr>
          <p:cNvPr id="11" name="Text 5"/>
          <p:cNvSpPr/>
          <p:nvPr/>
        </p:nvSpPr>
        <p:spPr>
          <a:xfrm>
            <a:off x="7527250" y="5550694"/>
            <a:ext cx="2651165" cy="331351"/>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Alexandria" pitchFamily="34" charset="0"/>
                <a:ea typeface="Alexandria" pitchFamily="34" charset="-122"/>
                <a:cs typeface="Alexandria" pitchFamily="34" charset="-120"/>
              </a:rPr>
              <a:t>OpenAI Integration</a:t>
            </a:r>
            <a:endParaRPr lang="en-US" sz="2050" dirty="0"/>
          </a:p>
        </p:txBody>
      </p:sp>
      <p:sp>
        <p:nvSpPr>
          <p:cNvPr id="12" name="Text 6"/>
          <p:cNvSpPr/>
          <p:nvPr/>
        </p:nvSpPr>
        <p:spPr>
          <a:xfrm>
            <a:off x="7527250" y="6009203"/>
            <a:ext cx="2862382" cy="678418"/>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Generate intelligent, context-aware responses</a:t>
            </a:r>
            <a:endParaRPr lang="en-US" sz="1650" dirty="0"/>
          </a:p>
        </p:txBody>
      </p:sp>
      <p:pic>
        <p:nvPicPr>
          <p:cNvPr id="13" name="Image 4" descr="preencoded.png"/>
          <p:cNvPicPr>
            <a:picLocks noChangeAspect="1"/>
          </p:cNvPicPr>
          <p:nvPr/>
        </p:nvPicPr>
        <p:blipFill>
          <a:blip r:embed="rId7"/>
          <a:stretch>
            <a:fillRect/>
          </a:stretch>
        </p:blipFill>
        <p:spPr>
          <a:xfrm>
            <a:off x="10601682" y="4384238"/>
            <a:ext cx="3286482" cy="848320"/>
          </a:xfrm>
          <a:prstGeom prst="rect">
            <a:avLst/>
          </a:prstGeom>
        </p:spPr>
      </p:pic>
      <p:sp>
        <p:nvSpPr>
          <p:cNvPr id="14" name="Text 7"/>
          <p:cNvSpPr/>
          <p:nvPr/>
        </p:nvSpPr>
        <p:spPr>
          <a:xfrm>
            <a:off x="10813733" y="5550694"/>
            <a:ext cx="2651165" cy="331351"/>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Alexandria" pitchFamily="34" charset="0"/>
                <a:ea typeface="Alexandria" pitchFamily="34" charset="-122"/>
                <a:cs typeface="Alexandria" pitchFamily="34" charset="-120"/>
              </a:rPr>
              <a:t>Response Delivery</a:t>
            </a:r>
            <a:endParaRPr lang="en-US" sz="2050" dirty="0"/>
          </a:p>
        </p:txBody>
      </p:sp>
      <p:sp>
        <p:nvSpPr>
          <p:cNvPr id="15" name="Text 8"/>
          <p:cNvSpPr/>
          <p:nvPr/>
        </p:nvSpPr>
        <p:spPr>
          <a:xfrm>
            <a:off x="10813733" y="6009203"/>
            <a:ext cx="2862382" cy="678418"/>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Send personalized support back to the user</a:t>
            </a:r>
            <a:endParaRPr lang="en-US" sz="1650" dirty="0"/>
          </a:p>
        </p:txBody>
      </p:sp>
      <p:sp>
        <p:nvSpPr>
          <p:cNvPr id="16" name="Text 9"/>
          <p:cNvSpPr/>
          <p:nvPr/>
        </p:nvSpPr>
        <p:spPr>
          <a:xfrm>
            <a:off x="742236" y="7138273"/>
            <a:ext cx="13145929" cy="339209"/>
          </a:xfrm>
          <a:prstGeom prst="rect">
            <a:avLst/>
          </a:prstGeom>
          <a:noFill/>
          <a:ln/>
        </p:spPr>
        <p:txBody>
          <a:bodyPr wrap="none" lIns="0" tIns="0" rIns="0" bIns="0" rtlCol="0" anchor="t"/>
          <a:lstStyle/>
          <a:p>
            <a:pPr marL="0" indent="0">
              <a:lnSpc>
                <a:spcPts val="2650"/>
              </a:lnSpc>
              <a:buNone/>
            </a:pP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79727"/>
          </a:xfrm>
          <a:prstGeom prst="rect">
            <a:avLst/>
          </a:prstGeom>
        </p:spPr>
      </p:pic>
      <p:sp>
        <p:nvSpPr>
          <p:cNvPr id="3" name="Text 0"/>
          <p:cNvSpPr/>
          <p:nvPr/>
        </p:nvSpPr>
        <p:spPr>
          <a:xfrm>
            <a:off x="722233" y="3147774"/>
            <a:ext cx="10689431" cy="644843"/>
          </a:xfrm>
          <a:prstGeom prst="rect">
            <a:avLst/>
          </a:prstGeom>
          <a:noFill/>
          <a:ln/>
        </p:spPr>
        <p:txBody>
          <a:bodyPr wrap="none" lIns="0" tIns="0" rIns="0" bIns="0" rtlCol="0" anchor="t"/>
          <a:lstStyle/>
          <a:p>
            <a:pPr marL="0" indent="0">
              <a:lnSpc>
                <a:spcPts val="5050"/>
              </a:lnSpc>
              <a:buNone/>
            </a:pPr>
            <a:r>
              <a:rPr lang="en-US" sz="4050" dirty="0">
                <a:solidFill>
                  <a:srgbClr val="1B1B27"/>
                </a:solidFill>
                <a:latin typeface="Alexandria" pitchFamily="34" charset="0"/>
                <a:ea typeface="Alexandria" pitchFamily="34" charset="-122"/>
                <a:cs typeface="Alexandria" pitchFamily="34" charset="-120"/>
              </a:rPr>
              <a:t>Real-Time Communication with Socket.io</a:t>
            </a:r>
            <a:endParaRPr lang="en-US" sz="4050" dirty="0"/>
          </a:p>
        </p:txBody>
      </p:sp>
      <p:sp>
        <p:nvSpPr>
          <p:cNvPr id="4" name="Shape 1"/>
          <p:cNvSpPr/>
          <p:nvPr/>
        </p:nvSpPr>
        <p:spPr>
          <a:xfrm>
            <a:off x="722233" y="4411742"/>
            <a:ext cx="13185934" cy="22860"/>
          </a:xfrm>
          <a:prstGeom prst="roundRect">
            <a:avLst>
              <a:gd name="adj" fmla="val 379178"/>
            </a:avLst>
          </a:prstGeom>
          <a:solidFill>
            <a:srgbClr val="B8C3DF"/>
          </a:solidFill>
          <a:ln/>
        </p:spPr>
        <p:txBody>
          <a:bodyPr/>
          <a:lstStyle/>
          <a:p>
            <a:endParaRPr lang="en-US"/>
          </a:p>
        </p:txBody>
      </p:sp>
      <p:sp>
        <p:nvSpPr>
          <p:cNvPr id="5" name="Shape 2"/>
          <p:cNvSpPr/>
          <p:nvPr/>
        </p:nvSpPr>
        <p:spPr>
          <a:xfrm>
            <a:off x="2281595" y="4411742"/>
            <a:ext cx="22860" cy="722233"/>
          </a:xfrm>
          <a:prstGeom prst="roundRect">
            <a:avLst>
              <a:gd name="adj" fmla="val 379178"/>
            </a:avLst>
          </a:prstGeom>
          <a:solidFill>
            <a:srgbClr val="B8C3DF"/>
          </a:solidFill>
          <a:ln/>
        </p:spPr>
        <p:txBody>
          <a:bodyPr/>
          <a:lstStyle/>
          <a:p>
            <a:endParaRPr lang="en-US"/>
          </a:p>
        </p:txBody>
      </p:sp>
      <p:sp>
        <p:nvSpPr>
          <p:cNvPr id="6" name="Shape 3"/>
          <p:cNvSpPr/>
          <p:nvPr/>
        </p:nvSpPr>
        <p:spPr>
          <a:xfrm>
            <a:off x="2060853" y="4179570"/>
            <a:ext cx="464344" cy="464344"/>
          </a:xfrm>
          <a:prstGeom prst="roundRect">
            <a:avLst>
              <a:gd name="adj" fmla="val 18667"/>
            </a:avLst>
          </a:prstGeom>
          <a:solidFill>
            <a:srgbClr val="D2DDF9"/>
          </a:solidFill>
          <a:ln w="7620">
            <a:solidFill>
              <a:srgbClr val="B8C3DF"/>
            </a:solidFill>
            <a:prstDash val="solid"/>
          </a:ln>
        </p:spPr>
        <p:txBody>
          <a:bodyPr/>
          <a:lstStyle/>
          <a:p>
            <a:endParaRPr lang="en-US"/>
          </a:p>
        </p:txBody>
      </p:sp>
      <p:sp>
        <p:nvSpPr>
          <p:cNvPr id="7" name="Text 4"/>
          <p:cNvSpPr/>
          <p:nvPr/>
        </p:nvSpPr>
        <p:spPr>
          <a:xfrm>
            <a:off x="2234922" y="4256961"/>
            <a:ext cx="116086" cy="309563"/>
          </a:xfrm>
          <a:prstGeom prst="rect">
            <a:avLst/>
          </a:prstGeom>
          <a:noFill/>
          <a:ln/>
        </p:spPr>
        <p:txBody>
          <a:bodyPr wrap="none" lIns="0" tIns="0" rIns="0" bIns="0" rtlCol="0" anchor="t"/>
          <a:lstStyle/>
          <a:p>
            <a:pPr marL="0" indent="0" algn="ctr">
              <a:lnSpc>
                <a:spcPts val="2400"/>
              </a:lnSpc>
              <a:buNone/>
            </a:pPr>
            <a:r>
              <a:rPr lang="en-US" sz="2400" dirty="0">
                <a:solidFill>
                  <a:srgbClr val="404155"/>
                </a:solidFill>
                <a:latin typeface="Alexandria" pitchFamily="34" charset="0"/>
                <a:ea typeface="Alexandria" pitchFamily="34" charset="-122"/>
                <a:cs typeface="Alexandria" pitchFamily="34" charset="-120"/>
              </a:rPr>
              <a:t>1</a:t>
            </a:r>
            <a:endParaRPr lang="en-US" sz="2400" dirty="0"/>
          </a:p>
        </p:txBody>
      </p:sp>
      <p:sp>
        <p:nvSpPr>
          <p:cNvPr id="8" name="Text 5"/>
          <p:cNvSpPr/>
          <p:nvPr/>
        </p:nvSpPr>
        <p:spPr>
          <a:xfrm>
            <a:off x="928568" y="5340429"/>
            <a:ext cx="2729032" cy="644843"/>
          </a:xfrm>
          <a:prstGeom prst="rect">
            <a:avLst/>
          </a:prstGeom>
          <a:noFill/>
          <a:ln/>
        </p:spPr>
        <p:txBody>
          <a:bodyPr wrap="square" lIns="0" tIns="0" rIns="0" bIns="0" rtlCol="0" anchor="t"/>
          <a:lstStyle/>
          <a:p>
            <a:pPr marL="0" indent="0" algn="ctr">
              <a:lnSpc>
                <a:spcPts val="2500"/>
              </a:lnSpc>
              <a:buNone/>
            </a:pPr>
            <a:r>
              <a:rPr lang="en-US" sz="2000" dirty="0">
                <a:solidFill>
                  <a:srgbClr val="404155"/>
                </a:solidFill>
                <a:latin typeface="Alexandria" pitchFamily="34" charset="0"/>
                <a:ea typeface="Alexandria" pitchFamily="34" charset="-122"/>
                <a:cs typeface="Alexandria" pitchFamily="34" charset="-120"/>
              </a:rPr>
              <a:t>Connection Establishment</a:t>
            </a:r>
            <a:endParaRPr lang="en-US" sz="2000" dirty="0"/>
          </a:p>
        </p:txBody>
      </p:sp>
      <p:sp>
        <p:nvSpPr>
          <p:cNvPr id="9" name="Text 6"/>
          <p:cNvSpPr/>
          <p:nvPr/>
        </p:nvSpPr>
        <p:spPr>
          <a:xfrm>
            <a:off x="928568" y="6109097"/>
            <a:ext cx="2729032" cy="990124"/>
          </a:xfrm>
          <a:prstGeom prst="rect">
            <a:avLst/>
          </a:prstGeom>
          <a:noFill/>
          <a:ln/>
        </p:spPr>
        <p:txBody>
          <a:bodyPr wrap="square" lIns="0" tIns="0" rIns="0" bIns="0" rtlCol="0" anchor="t"/>
          <a:lstStyle/>
          <a:p>
            <a:pPr marL="0" indent="0" algn="ctr">
              <a:lnSpc>
                <a:spcPts val="2600"/>
              </a:lnSpc>
              <a:buNone/>
            </a:pPr>
            <a:r>
              <a:rPr lang="en-US" sz="1600" dirty="0">
                <a:solidFill>
                  <a:srgbClr val="404155"/>
                </a:solidFill>
                <a:latin typeface="Nobile" pitchFamily="34" charset="0"/>
                <a:ea typeface="Nobile" pitchFamily="34" charset="-122"/>
                <a:cs typeface="Nobile" pitchFamily="34" charset="-120"/>
              </a:rPr>
              <a:t>User initiates chat and socket connection is created</a:t>
            </a:r>
            <a:endParaRPr lang="en-US" sz="1600" dirty="0"/>
          </a:p>
        </p:txBody>
      </p:sp>
      <p:sp>
        <p:nvSpPr>
          <p:cNvPr id="10" name="Shape 7"/>
          <p:cNvSpPr/>
          <p:nvPr/>
        </p:nvSpPr>
        <p:spPr>
          <a:xfrm>
            <a:off x="5629632" y="4411742"/>
            <a:ext cx="22860" cy="722233"/>
          </a:xfrm>
          <a:prstGeom prst="roundRect">
            <a:avLst>
              <a:gd name="adj" fmla="val 379178"/>
            </a:avLst>
          </a:prstGeom>
          <a:solidFill>
            <a:srgbClr val="B8C3DF"/>
          </a:solidFill>
          <a:ln/>
        </p:spPr>
        <p:txBody>
          <a:bodyPr/>
          <a:lstStyle/>
          <a:p>
            <a:endParaRPr lang="en-US"/>
          </a:p>
        </p:txBody>
      </p:sp>
      <p:sp>
        <p:nvSpPr>
          <p:cNvPr id="11" name="Shape 8"/>
          <p:cNvSpPr/>
          <p:nvPr/>
        </p:nvSpPr>
        <p:spPr>
          <a:xfrm>
            <a:off x="5408890" y="4179570"/>
            <a:ext cx="464344" cy="464344"/>
          </a:xfrm>
          <a:prstGeom prst="roundRect">
            <a:avLst>
              <a:gd name="adj" fmla="val 18667"/>
            </a:avLst>
          </a:prstGeom>
          <a:solidFill>
            <a:srgbClr val="D2DDF9"/>
          </a:solidFill>
          <a:ln w="7620">
            <a:solidFill>
              <a:srgbClr val="B8C3DF"/>
            </a:solidFill>
            <a:prstDash val="solid"/>
          </a:ln>
        </p:spPr>
        <p:txBody>
          <a:bodyPr/>
          <a:lstStyle/>
          <a:p>
            <a:endParaRPr lang="en-US"/>
          </a:p>
        </p:txBody>
      </p:sp>
      <p:sp>
        <p:nvSpPr>
          <p:cNvPr id="12" name="Text 9"/>
          <p:cNvSpPr/>
          <p:nvPr/>
        </p:nvSpPr>
        <p:spPr>
          <a:xfrm>
            <a:off x="5550456" y="4256961"/>
            <a:ext cx="181094" cy="309563"/>
          </a:xfrm>
          <a:prstGeom prst="rect">
            <a:avLst/>
          </a:prstGeom>
          <a:noFill/>
          <a:ln/>
        </p:spPr>
        <p:txBody>
          <a:bodyPr wrap="none" lIns="0" tIns="0" rIns="0" bIns="0" rtlCol="0" anchor="t"/>
          <a:lstStyle/>
          <a:p>
            <a:pPr marL="0" indent="0" algn="ctr">
              <a:lnSpc>
                <a:spcPts val="2400"/>
              </a:lnSpc>
              <a:buNone/>
            </a:pPr>
            <a:r>
              <a:rPr lang="en-US" sz="2400" dirty="0">
                <a:solidFill>
                  <a:srgbClr val="404155"/>
                </a:solidFill>
                <a:latin typeface="Alexandria" pitchFamily="34" charset="0"/>
                <a:ea typeface="Alexandria" pitchFamily="34" charset="-122"/>
                <a:cs typeface="Alexandria" pitchFamily="34" charset="-120"/>
              </a:rPr>
              <a:t>2</a:t>
            </a:r>
            <a:endParaRPr lang="en-US" sz="2400" dirty="0"/>
          </a:p>
        </p:txBody>
      </p:sp>
      <p:sp>
        <p:nvSpPr>
          <p:cNvPr id="13" name="Text 10"/>
          <p:cNvSpPr/>
          <p:nvPr/>
        </p:nvSpPr>
        <p:spPr>
          <a:xfrm>
            <a:off x="4276606" y="5340429"/>
            <a:ext cx="2729032" cy="644843"/>
          </a:xfrm>
          <a:prstGeom prst="rect">
            <a:avLst/>
          </a:prstGeom>
          <a:noFill/>
          <a:ln/>
        </p:spPr>
        <p:txBody>
          <a:bodyPr wrap="square" lIns="0" tIns="0" rIns="0" bIns="0" rtlCol="0" anchor="t"/>
          <a:lstStyle/>
          <a:p>
            <a:pPr marL="0" indent="0" algn="ctr">
              <a:lnSpc>
                <a:spcPts val="2500"/>
              </a:lnSpc>
              <a:buNone/>
            </a:pPr>
            <a:r>
              <a:rPr lang="en-US" sz="2000" dirty="0">
                <a:solidFill>
                  <a:srgbClr val="404155"/>
                </a:solidFill>
                <a:latin typeface="Alexandria" pitchFamily="34" charset="0"/>
                <a:ea typeface="Alexandria" pitchFamily="34" charset="-122"/>
                <a:cs typeface="Alexandria" pitchFamily="34" charset="-120"/>
              </a:rPr>
              <a:t>Agent Availability Check</a:t>
            </a:r>
            <a:endParaRPr lang="en-US" sz="2000" dirty="0"/>
          </a:p>
        </p:txBody>
      </p:sp>
      <p:sp>
        <p:nvSpPr>
          <p:cNvPr id="14" name="Text 11"/>
          <p:cNvSpPr/>
          <p:nvPr/>
        </p:nvSpPr>
        <p:spPr>
          <a:xfrm>
            <a:off x="4276606" y="6109097"/>
            <a:ext cx="2729032" cy="660083"/>
          </a:xfrm>
          <a:prstGeom prst="rect">
            <a:avLst/>
          </a:prstGeom>
          <a:noFill/>
          <a:ln/>
        </p:spPr>
        <p:txBody>
          <a:bodyPr wrap="square" lIns="0" tIns="0" rIns="0" bIns="0" rtlCol="0" anchor="t"/>
          <a:lstStyle/>
          <a:p>
            <a:pPr marL="0" indent="0" algn="ctr">
              <a:lnSpc>
                <a:spcPts val="2600"/>
              </a:lnSpc>
              <a:buNone/>
            </a:pPr>
            <a:r>
              <a:rPr lang="en-US" sz="1600" dirty="0">
                <a:solidFill>
                  <a:srgbClr val="404155"/>
                </a:solidFill>
                <a:latin typeface="Nobile" pitchFamily="34" charset="0"/>
                <a:ea typeface="Nobile" pitchFamily="34" charset="-122"/>
                <a:cs typeface="Nobile" pitchFamily="34" charset="-120"/>
              </a:rPr>
              <a:t>System verifies if human agents are available</a:t>
            </a:r>
            <a:endParaRPr lang="en-US" sz="1600" dirty="0"/>
          </a:p>
        </p:txBody>
      </p:sp>
      <p:sp>
        <p:nvSpPr>
          <p:cNvPr id="15" name="Shape 12"/>
          <p:cNvSpPr/>
          <p:nvPr/>
        </p:nvSpPr>
        <p:spPr>
          <a:xfrm>
            <a:off x="8977670" y="4411742"/>
            <a:ext cx="22860" cy="722233"/>
          </a:xfrm>
          <a:prstGeom prst="roundRect">
            <a:avLst>
              <a:gd name="adj" fmla="val 379178"/>
            </a:avLst>
          </a:prstGeom>
          <a:solidFill>
            <a:srgbClr val="B8C3DF"/>
          </a:solidFill>
          <a:ln/>
        </p:spPr>
        <p:txBody>
          <a:bodyPr/>
          <a:lstStyle/>
          <a:p>
            <a:endParaRPr lang="en-US"/>
          </a:p>
        </p:txBody>
      </p:sp>
      <p:sp>
        <p:nvSpPr>
          <p:cNvPr id="16" name="Shape 13"/>
          <p:cNvSpPr/>
          <p:nvPr/>
        </p:nvSpPr>
        <p:spPr>
          <a:xfrm>
            <a:off x="8756928" y="4179570"/>
            <a:ext cx="464344" cy="464344"/>
          </a:xfrm>
          <a:prstGeom prst="roundRect">
            <a:avLst>
              <a:gd name="adj" fmla="val 18667"/>
            </a:avLst>
          </a:prstGeom>
          <a:solidFill>
            <a:srgbClr val="D2DDF9"/>
          </a:solidFill>
          <a:ln w="7620">
            <a:solidFill>
              <a:srgbClr val="B8C3DF"/>
            </a:solidFill>
            <a:prstDash val="solid"/>
          </a:ln>
        </p:spPr>
        <p:txBody>
          <a:bodyPr/>
          <a:lstStyle/>
          <a:p>
            <a:endParaRPr lang="en-US"/>
          </a:p>
        </p:txBody>
      </p:sp>
      <p:sp>
        <p:nvSpPr>
          <p:cNvPr id="17" name="Text 14"/>
          <p:cNvSpPr/>
          <p:nvPr/>
        </p:nvSpPr>
        <p:spPr>
          <a:xfrm>
            <a:off x="8897898" y="4256961"/>
            <a:ext cx="182285" cy="309563"/>
          </a:xfrm>
          <a:prstGeom prst="rect">
            <a:avLst/>
          </a:prstGeom>
          <a:noFill/>
          <a:ln/>
        </p:spPr>
        <p:txBody>
          <a:bodyPr wrap="none" lIns="0" tIns="0" rIns="0" bIns="0" rtlCol="0" anchor="t"/>
          <a:lstStyle/>
          <a:p>
            <a:pPr marL="0" indent="0" algn="ctr">
              <a:lnSpc>
                <a:spcPts val="2400"/>
              </a:lnSpc>
              <a:buNone/>
            </a:pPr>
            <a:r>
              <a:rPr lang="en-US" sz="2400" dirty="0">
                <a:solidFill>
                  <a:srgbClr val="404155"/>
                </a:solidFill>
                <a:latin typeface="Alexandria" pitchFamily="34" charset="0"/>
                <a:ea typeface="Alexandria" pitchFamily="34" charset="-122"/>
                <a:cs typeface="Alexandria" pitchFamily="34" charset="-120"/>
              </a:rPr>
              <a:t>3</a:t>
            </a:r>
            <a:endParaRPr lang="en-US" sz="2400" dirty="0"/>
          </a:p>
        </p:txBody>
      </p:sp>
      <p:sp>
        <p:nvSpPr>
          <p:cNvPr id="18" name="Text 15"/>
          <p:cNvSpPr/>
          <p:nvPr/>
        </p:nvSpPr>
        <p:spPr>
          <a:xfrm>
            <a:off x="7699296" y="5340429"/>
            <a:ext cx="2579727" cy="322421"/>
          </a:xfrm>
          <a:prstGeom prst="rect">
            <a:avLst/>
          </a:prstGeom>
          <a:noFill/>
          <a:ln/>
        </p:spPr>
        <p:txBody>
          <a:bodyPr wrap="none" lIns="0" tIns="0" rIns="0" bIns="0" rtlCol="0" anchor="t"/>
          <a:lstStyle/>
          <a:p>
            <a:pPr marL="0" indent="0" algn="ctr">
              <a:lnSpc>
                <a:spcPts val="2500"/>
              </a:lnSpc>
              <a:buNone/>
            </a:pPr>
            <a:r>
              <a:rPr lang="en-US" sz="2000" dirty="0">
                <a:solidFill>
                  <a:srgbClr val="404155"/>
                </a:solidFill>
                <a:latin typeface="Alexandria" pitchFamily="34" charset="0"/>
                <a:ea typeface="Alexandria" pitchFamily="34" charset="-122"/>
                <a:cs typeface="Alexandria" pitchFamily="34" charset="-120"/>
              </a:rPr>
              <a:t>Agent Assignment</a:t>
            </a:r>
            <a:endParaRPr lang="en-US" sz="2000" dirty="0"/>
          </a:p>
        </p:txBody>
      </p:sp>
      <p:sp>
        <p:nvSpPr>
          <p:cNvPr id="19" name="Text 16"/>
          <p:cNvSpPr/>
          <p:nvPr/>
        </p:nvSpPr>
        <p:spPr>
          <a:xfrm>
            <a:off x="7624643" y="5786676"/>
            <a:ext cx="2729032" cy="990124"/>
          </a:xfrm>
          <a:prstGeom prst="rect">
            <a:avLst/>
          </a:prstGeom>
          <a:noFill/>
          <a:ln/>
        </p:spPr>
        <p:txBody>
          <a:bodyPr wrap="square" lIns="0" tIns="0" rIns="0" bIns="0" rtlCol="0" anchor="t"/>
          <a:lstStyle/>
          <a:p>
            <a:pPr marL="0" indent="0" algn="ctr">
              <a:lnSpc>
                <a:spcPts val="2600"/>
              </a:lnSpc>
              <a:buNone/>
            </a:pPr>
            <a:r>
              <a:rPr lang="en-US" sz="1600" dirty="0">
                <a:solidFill>
                  <a:srgbClr val="404155"/>
                </a:solidFill>
                <a:latin typeface="Nobile" pitchFamily="34" charset="0"/>
                <a:ea typeface="Nobile" pitchFamily="34" charset="-122"/>
                <a:cs typeface="Nobile" pitchFamily="34" charset="-120"/>
              </a:rPr>
              <a:t>Available agent is connected to the user's chat</a:t>
            </a:r>
            <a:endParaRPr lang="en-US" sz="1600" dirty="0"/>
          </a:p>
        </p:txBody>
      </p:sp>
      <p:sp>
        <p:nvSpPr>
          <p:cNvPr id="20" name="Shape 17"/>
          <p:cNvSpPr/>
          <p:nvPr/>
        </p:nvSpPr>
        <p:spPr>
          <a:xfrm>
            <a:off x="12325826" y="4411742"/>
            <a:ext cx="22860" cy="722233"/>
          </a:xfrm>
          <a:prstGeom prst="roundRect">
            <a:avLst>
              <a:gd name="adj" fmla="val 379178"/>
            </a:avLst>
          </a:prstGeom>
          <a:solidFill>
            <a:srgbClr val="B8C3DF"/>
          </a:solidFill>
          <a:ln/>
        </p:spPr>
        <p:txBody>
          <a:bodyPr/>
          <a:lstStyle/>
          <a:p>
            <a:endParaRPr lang="en-US"/>
          </a:p>
        </p:txBody>
      </p:sp>
      <p:sp>
        <p:nvSpPr>
          <p:cNvPr id="21" name="Shape 18"/>
          <p:cNvSpPr/>
          <p:nvPr/>
        </p:nvSpPr>
        <p:spPr>
          <a:xfrm>
            <a:off x="12105084" y="4179570"/>
            <a:ext cx="464344" cy="464344"/>
          </a:xfrm>
          <a:prstGeom prst="roundRect">
            <a:avLst>
              <a:gd name="adj" fmla="val 18667"/>
            </a:avLst>
          </a:prstGeom>
          <a:solidFill>
            <a:srgbClr val="D2DDF9"/>
          </a:solidFill>
          <a:ln w="7620">
            <a:solidFill>
              <a:srgbClr val="B8C3DF"/>
            </a:solidFill>
            <a:prstDash val="solid"/>
          </a:ln>
        </p:spPr>
        <p:txBody>
          <a:bodyPr/>
          <a:lstStyle/>
          <a:p>
            <a:endParaRPr lang="en-US"/>
          </a:p>
        </p:txBody>
      </p:sp>
      <p:sp>
        <p:nvSpPr>
          <p:cNvPr id="22" name="Text 19"/>
          <p:cNvSpPr/>
          <p:nvPr/>
        </p:nvSpPr>
        <p:spPr>
          <a:xfrm>
            <a:off x="12244864" y="4256961"/>
            <a:ext cx="184785" cy="309563"/>
          </a:xfrm>
          <a:prstGeom prst="rect">
            <a:avLst/>
          </a:prstGeom>
          <a:noFill/>
          <a:ln/>
        </p:spPr>
        <p:txBody>
          <a:bodyPr wrap="none" lIns="0" tIns="0" rIns="0" bIns="0" rtlCol="0" anchor="t"/>
          <a:lstStyle/>
          <a:p>
            <a:pPr marL="0" indent="0" algn="ctr">
              <a:lnSpc>
                <a:spcPts val="2400"/>
              </a:lnSpc>
              <a:buNone/>
            </a:pPr>
            <a:r>
              <a:rPr lang="en-US" sz="2400" dirty="0">
                <a:solidFill>
                  <a:srgbClr val="404155"/>
                </a:solidFill>
                <a:latin typeface="Alexandria" pitchFamily="34" charset="0"/>
                <a:ea typeface="Alexandria" pitchFamily="34" charset="-122"/>
                <a:cs typeface="Alexandria" pitchFamily="34" charset="-120"/>
              </a:rPr>
              <a:t>4</a:t>
            </a:r>
            <a:endParaRPr lang="en-US" sz="2400" dirty="0"/>
          </a:p>
        </p:txBody>
      </p:sp>
      <p:sp>
        <p:nvSpPr>
          <p:cNvPr id="23" name="Text 20"/>
          <p:cNvSpPr/>
          <p:nvPr/>
        </p:nvSpPr>
        <p:spPr>
          <a:xfrm>
            <a:off x="10972681" y="5340429"/>
            <a:ext cx="2729151" cy="644843"/>
          </a:xfrm>
          <a:prstGeom prst="rect">
            <a:avLst/>
          </a:prstGeom>
          <a:noFill/>
          <a:ln/>
        </p:spPr>
        <p:txBody>
          <a:bodyPr wrap="square" lIns="0" tIns="0" rIns="0" bIns="0" rtlCol="0" anchor="t"/>
          <a:lstStyle/>
          <a:p>
            <a:pPr marL="0" indent="0" algn="ctr">
              <a:lnSpc>
                <a:spcPts val="2500"/>
              </a:lnSpc>
              <a:buNone/>
            </a:pPr>
            <a:r>
              <a:rPr lang="en-US" sz="2000" dirty="0">
                <a:solidFill>
                  <a:srgbClr val="404155"/>
                </a:solidFill>
                <a:latin typeface="Alexandria" pitchFamily="34" charset="0"/>
                <a:ea typeface="Alexandria" pitchFamily="34" charset="-122"/>
                <a:cs typeface="Alexandria" pitchFamily="34" charset="-120"/>
              </a:rPr>
              <a:t>Real-Time Interaction</a:t>
            </a:r>
            <a:endParaRPr lang="en-US" sz="2000" dirty="0"/>
          </a:p>
        </p:txBody>
      </p:sp>
      <p:sp>
        <p:nvSpPr>
          <p:cNvPr id="24" name="Text 21"/>
          <p:cNvSpPr/>
          <p:nvPr/>
        </p:nvSpPr>
        <p:spPr>
          <a:xfrm>
            <a:off x="10972681" y="6109097"/>
            <a:ext cx="2729151" cy="660083"/>
          </a:xfrm>
          <a:prstGeom prst="rect">
            <a:avLst/>
          </a:prstGeom>
          <a:noFill/>
          <a:ln/>
        </p:spPr>
        <p:txBody>
          <a:bodyPr wrap="square" lIns="0" tIns="0" rIns="0" bIns="0" rtlCol="0" anchor="t"/>
          <a:lstStyle/>
          <a:p>
            <a:pPr marL="0" indent="0" algn="ctr">
              <a:lnSpc>
                <a:spcPts val="2600"/>
              </a:lnSpc>
              <a:buNone/>
            </a:pPr>
            <a:r>
              <a:rPr lang="en-US" sz="1600" dirty="0">
                <a:solidFill>
                  <a:srgbClr val="404155"/>
                </a:solidFill>
                <a:latin typeface="Nobile" pitchFamily="34" charset="0"/>
                <a:ea typeface="Nobile" pitchFamily="34" charset="-122"/>
                <a:cs typeface="Nobile" pitchFamily="34" charset="-120"/>
              </a:rPr>
              <a:t>Instant message exchange between user and agent</a:t>
            </a:r>
            <a:endParaRPr lang="en-US" sz="1600" dirty="0"/>
          </a:p>
        </p:txBody>
      </p:sp>
      <p:sp>
        <p:nvSpPr>
          <p:cNvPr id="25" name="Text 22"/>
          <p:cNvSpPr/>
          <p:nvPr/>
        </p:nvSpPr>
        <p:spPr>
          <a:xfrm>
            <a:off x="722233" y="7331393"/>
            <a:ext cx="13185934" cy="330041"/>
          </a:xfrm>
          <a:prstGeom prst="rect">
            <a:avLst/>
          </a:prstGeom>
          <a:noFill/>
          <a:ln/>
        </p:spPr>
        <p:txBody>
          <a:bodyPr wrap="none" lIns="0" tIns="0" rIns="0" bIns="0" rtlCol="0" anchor="t"/>
          <a:lstStyle/>
          <a:p>
            <a:pPr marL="0" indent="0">
              <a:lnSpc>
                <a:spcPts val="2600"/>
              </a:lnSpc>
              <a:buNone/>
            </a:pP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48514"/>
            <a:ext cx="12712779"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Personalization through Prompt Engineering</a:t>
            </a:r>
            <a:endParaRPr lang="en-US" sz="4450" dirty="0"/>
          </a:p>
        </p:txBody>
      </p:sp>
      <p:sp>
        <p:nvSpPr>
          <p:cNvPr id="3" name="Text 1"/>
          <p:cNvSpPr/>
          <p:nvPr/>
        </p:nvSpPr>
        <p:spPr>
          <a:xfrm>
            <a:off x="793790" y="27242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User-Specific Data</a:t>
            </a:r>
            <a:endParaRPr lang="en-US" sz="2200" dirty="0"/>
          </a:p>
        </p:txBody>
      </p:sp>
      <p:sp>
        <p:nvSpPr>
          <p:cNvPr id="4" name="Text 2"/>
          <p:cNvSpPr/>
          <p:nvPr/>
        </p:nvSpPr>
        <p:spPr>
          <a:xfrm>
            <a:off x="793790" y="33054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Name and account number</a:t>
            </a:r>
            <a:endParaRPr lang="en-US" sz="1750" dirty="0"/>
          </a:p>
        </p:txBody>
      </p:sp>
      <p:sp>
        <p:nvSpPr>
          <p:cNvPr id="5" name="Text 3"/>
          <p:cNvSpPr/>
          <p:nvPr/>
        </p:nvSpPr>
        <p:spPr>
          <a:xfrm>
            <a:off x="793790" y="37476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Location and time zone</a:t>
            </a:r>
            <a:endParaRPr lang="en-US" sz="1750" dirty="0"/>
          </a:p>
        </p:txBody>
      </p:sp>
      <p:sp>
        <p:nvSpPr>
          <p:cNvPr id="6" name="Text 4"/>
          <p:cNvSpPr/>
          <p:nvPr/>
        </p:nvSpPr>
        <p:spPr>
          <a:xfrm>
            <a:off x="793790" y="41898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Recent purchase history</a:t>
            </a:r>
            <a:endParaRPr lang="en-US" sz="1750" dirty="0"/>
          </a:p>
        </p:txBody>
      </p:sp>
      <p:sp>
        <p:nvSpPr>
          <p:cNvPr id="7" name="Text 5"/>
          <p:cNvSpPr/>
          <p:nvPr/>
        </p:nvSpPr>
        <p:spPr>
          <a:xfrm>
            <a:off x="793790" y="463200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Previous support interactions</a:t>
            </a:r>
            <a:endParaRPr lang="en-US" sz="1750" dirty="0"/>
          </a:p>
        </p:txBody>
      </p:sp>
      <p:sp>
        <p:nvSpPr>
          <p:cNvPr id="8" name="Text 6"/>
          <p:cNvSpPr/>
          <p:nvPr/>
        </p:nvSpPr>
        <p:spPr>
          <a:xfrm>
            <a:off x="7599521" y="2724269"/>
            <a:ext cx="3375779"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AI Response Generation</a:t>
            </a:r>
            <a:endParaRPr lang="en-US" sz="2200" dirty="0"/>
          </a:p>
        </p:txBody>
      </p:sp>
      <p:sp>
        <p:nvSpPr>
          <p:cNvPr id="9" name="Text 7"/>
          <p:cNvSpPr/>
          <p:nvPr/>
        </p:nvSpPr>
        <p:spPr>
          <a:xfrm>
            <a:off x="7599521" y="33054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Contextual understanding</a:t>
            </a:r>
            <a:endParaRPr lang="en-US" sz="1750" dirty="0"/>
          </a:p>
        </p:txBody>
      </p:sp>
      <p:sp>
        <p:nvSpPr>
          <p:cNvPr id="10" name="Text 8"/>
          <p:cNvSpPr/>
          <p:nvPr/>
        </p:nvSpPr>
        <p:spPr>
          <a:xfrm>
            <a:off x="7599521" y="37476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Tailored language and tone</a:t>
            </a:r>
            <a:endParaRPr lang="en-US" sz="1750" dirty="0"/>
          </a:p>
        </p:txBody>
      </p:sp>
      <p:sp>
        <p:nvSpPr>
          <p:cNvPr id="11" name="Text 9"/>
          <p:cNvSpPr/>
          <p:nvPr/>
        </p:nvSpPr>
        <p:spPr>
          <a:xfrm>
            <a:off x="7599521" y="41898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Product-specific knowledge</a:t>
            </a:r>
            <a:endParaRPr lang="en-US" sz="1750" dirty="0"/>
          </a:p>
        </p:txBody>
      </p:sp>
      <p:sp>
        <p:nvSpPr>
          <p:cNvPr id="12" name="Text 10"/>
          <p:cNvSpPr/>
          <p:nvPr/>
        </p:nvSpPr>
        <p:spPr>
          <a:xfrm>
            <a:off x="7599521" y="463200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Personalized recommendations</a:t>
            </a:r>
            <a:endParaRPr lang="en-US" sz="1750" dirty="0"/>
          </a:p>
        </p:txBody>
      </p:sp>
      <p:sp>
        <p:nvSpPr>
          <p:cNvPr id="13" name="Text 11"/>
          <p:cNvSpPr/>
          <p:nvPr/>
        </p:nvSpPr>
        <p:spPr>
          <a:xfrm>
            <a:off x="793790" y="5329357"/>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Prompt engineering is a crucial aspect of our AI-powered responses. By incorporating user-specific information into the prompts sent to the OpenAI API, we ensure that the generated responses are highly relevant and personalized. This attention to detail creates a supportive and engaging customer service experience that feels tailored to each individual user.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1.mov">
            <a:hlinkClick r:id="" action="ppaction://media"/>
            <a:extLst>
              <a:ext uri="{FF2B5EF4-FFF2-40B4-BE49-F238E27FC236}">
                <a16:creationId xmlns:a16="http://schemas.microsoft.com/office/drawing/2014/main" id="{A9BF6012-F77A-6339-3543-1B289FCF58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1838" y="0"/>
            <a:ext cx="13166725" cy="8229600"/>
          </a:xfrm>
          <a:prstGeom prst="rect">
            <a:avLst/>
          </a:prstGeom>
        </p:spPr>
      </p:pic>
    </p:spTree>
    <p:extLst>
      <p:ext uri="{BB962C8B-B14F-4D97-AF65-F5344CB8AC3E}">
        <p14:creationId xmlns:p14="http://schemas.microsoft.com/office/powerpoint/2010/main" val="218349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2.mov">
            <a:hlinkClick r:id="" action="ppaction://media"/>
            <a:extLst>
              <a:ext uri="{FF2B5EF4-FFF2-40B4-BE49-F238E27FC236}">
                <a16:creationId xmlns:a16="http://schemas.microsoft.com/office/drawing/2014/main" id="{DFBEDF0D-9E66-151D-4B44-172CD02C79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1838" y="0"/>
            <a:ext cx="13166725" cy="8229600"/>
          </a:xfrm>
          <a:prstGeom prst="rect">
            <a:avLst/>
          </a:prstGeom>
        </p:spPr>
      </p:pic>
    </p:spTree>
    <p:extLst>
      <p:ext uri="{BB962C8B-B14F-4D97-AF65-F5344CB8AC3E}">
        <p14:creationId xmlns:p14="http://schemas.microsoft.com/office/powerpoint/2010/main" val="335043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B70F8A-3392-0430-352B-E1A03FADA25A}"/>
              </a:ext>
            </a:extLst>
          </p:cNvPr>
          <p:cNvSpPr txBox="1"/>
          <p:nvPr/>
        </p:nvSpPr>
        <p:spPr>
          <a:xfrm>
            <a:off x="5396752" y="3560802"/>
            <a:ext cx="3836895" cy="1107996"/>
          </a:xfrm>
          <a:prstGeom prst="rect">
            <a:avLst/>
          </a:prstGeom>
          <a:noFill/>
        </p:spPr>
        <p:txBody>
          <a:bodyPr wrap="square" rtlCol="0">
            <a:spAutoFit/>
          </a:bodyPr>
          <a:lstStyle/>
          <a:p>
            <a:r>
              <a:rPr lang="en-US" sz="6600" b="1" dirty="0"/>
              <a:t>Thank You </a:t>
            </a:r>
          </a:p>
        </p:txBody>
      </p:sp>
    </p:spTree>
    <p:extLst>
      <p:ext uri="{BB962C8B-B14F-4D97-AF65-F5344CB8AC3E}">
        <p14:creationId xmlns:p14="http://schemas.microsoft.com/office/powerpoint/2010/main" val="804896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4305</TotalTime>
  <Words>386</Words>
  <Application>Microsoft Macintosh PowerPoint</Application>
  <PresentationFormat>Custom</PresentationFormat>
  <Paragraphs>68</Paragraphs>
  <Slides>9</Slides>
  <Notes>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Lato</vt:lpstr>
      <vt:lpstr>Calibri</vt:lpstr>
      <vt:lpstr>Nobile</vt:lpstr>
      <vt:lpstr>Alexandria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19-737-023_KAVISH NAYEEM</cp:lastModifiedBy>
  <cp:revision>6</cp:revision>
  <dcterms:created xsi:type="dcterms:W3CDTF">2024-12-02T01:30:32Z</dcterms:created>
  <dcterms:modified xsi:type="dcterms:W3CDTF">2024-12-05T03:53:10Z</dcterms:modified>
</cp:coreProperties>
</file>